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Qty</c:v>
                </c:pt>
              </c:strCache>
            </c:strRef>
          </c:tx>
          <c:spPr>
            <a:solidFill>
              <a:srgbClr val="1779D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Required</c:v>
                  </c:pt>
                  <c:pt idx="1">
                    <c:v>Available</c:v>
                  </c:pt>
                  <c:pt idx="2">
                    <c:v>Shortage</c:v>
                  </c:pt>
                  <c:pt idx="3">
                    <c:v>Ordered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120</c:v>
                </c:pt>
                <c:pt idx="1">
                  <c:v>78</c:v>
                </c:pt>
                <c:pt idx="2">
                  <c:v>42</c:v>
                </c:pt>
                <c:pt idx="3">
                  <c:v>40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3EAF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Visibility</c:v>
                </c:pt>
              </c:strCache>
            </c:strRef>
          </c:tx>
          <c:spPr>
            <a:solidFill>
              <a:srgbClr val="1779D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Raw material</c:v>
                  </c:pt>
                  <c:pt idx="1">
                    <c:v>WIP</c:v>
                  </c:pt>
                  <c:pt idx="2">
                    <c:v>Finished goods</c:v>
                  </c:pt>
                  <c:pt idx="3">
                    <c:v>Purchase orders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92</c:v>
                </c:pt>
                <c:pt idx="1">
                  <c:v>78</c:v>
                </c:pt>
                <c:pt idx="2">
                  <c:v>86</c:v>
                </c:pt>
                <c:pt idx="3">
                  <c:v>74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E1E8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Planned</c:v>
                </c:pt>
              </c:strCache>
            </c:strRef>
          </c:tx>
          <c:spPr>
            <a:solidFill>
              <a:srgbClr val="1779D4"/>
            </a:solidFill>
            <a:ln w="25400" cap="flat">
              <a:solidFill>
                <a:srgbClr val="1779D4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779D4"/>
              </a:solidFill>
              <a:ln w="9525" cap="flat">
                <a:solidFill>
                  <a:srgbClr val="1779D4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Mon</c:v>
                  </c:pt>
                  <c:pt idx="1">
                    <c:v>Tue</c:v>
                  </c:pt>
                  <c:pt idx="2">
                    <c:v>Wed</c:v>
                  </c:pt>
                  <c:pt idx="3">
                    <c:v>Thu</c:v>
                  </c:pt>
                  <c:pt idx="4">
                    <c:v>Fri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</c:v>
                </c:pt>
                <c:pt idx="1">
                  <c:v>47</c:v>
                </c:pt>
                <c:pt idx="2">
                  <c:v>53</c:v>
                </c:pt>
                <c:pt idx="3">
                  <c:v>59</c:v>
                </c:pt>
                <c:pt idx="4">
                  <c:v>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rgbClr val="C5110B"/>
            </a:solidFill>
            <a:ln w="25400" cap="flat">
              <a:solidFill>
                <a:srgbClr val="C5110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C5110B"/>
              </a:solidFill>
              <a:ln w="9525" cap="flat">
                <a:solidFill>
                  <a:srgbClr val="C5110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Sheet1!$A$2:$A$6</c:f>
              <c:multiLvlStrCache>
                <c:ptCount val="5"/>
                <c:lvl>
                  <c:pt idx="0">
                    <c:v>Mon</c:v>
                  </c:pt>
                  <c:pt idx="1">
                    <c:v>Tue</c:v>
                  </c:pt>
                  <c:pt idx="2">
                    <c:v>Wed</c:v>
                  </c:pt>
                  <c:pt idx="3">
                    <c:v>Thu</c:v>
                  </c:pt>
                  <c:pt idx="4">
                    <c:v>Fri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37</c:v>
                </c:pt>
                <c:pt idx="1">
                  <c:v>45</c:v>
                </c:pt>
                <c:pt idx="2">
                  <c:v>51</c:v>
                </c:pt>
                <c:pt idx="3">
                  <c:v>56</c:v>
                </c:pt>
                <c:pt idx="4">
                  <c:v>62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0"/>
          <c:min val="0"/>
        </c:scaling>
        <c:delete val="0"/>
        <c:axPos val="l"/>
        <c:majorGridlines>
          <c:spPr>
            <a:ln w="12700" cap="flat">
              <a:solidFill>
                <a:srgbClr val="25456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jSEPFv9zqg" TargetMode="External"/><Relationship Id="rId4" Type="http://schemas.openxmlformats.org/officeDocument/2006/relationships/hyperlink" Target="https://erplax.com/smart-ai-manufacturing-erp-application-in-bangalore" TargetMode="External"/><Relationship Id="rId5" Type="http://schemas.openxmlformats.org/officeDocument/2006/relationships/hyperlink" Target="https://youtu.be/UjSEPFv9zqg" TargetMode="External"/><Relationship Id="rId1" Type="http://schemas.openxmlformats.org/officeDocument/2006/relationships/image" Target="../media/image-12-1.jpg"/><Relationship Id="rId2" Type="http://schemas.openxmlformats.org/officeDocument/2006/relationships/image" Target="../media/image-12-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